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5" autoAdjust="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9DC65-DCCC-4B8D-9997-B37F883C8CD7}" type="datetimeFigureOut">
              <a:rPr lang="cs-CZ" smtClean="0"/>
              <a:t>21. 1. 2016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ED1A3-7CAE-4401-B589-1BA3E897705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3198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http://www.webrangers.cz/#TOC-reference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ED1A3-7CAE-4401-B589-1BA3E897705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0084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https://cs.wikipedia.org/wiki/Bezpečné_heslo#Pou.C5.BEit.C3.A9_znaky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ED1A3-7CAE-4401-B589-1BA3E897705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967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5D8E-6E45-4656-A612-B2CEB01A674B}" type="datetimeFigureOut">
              <a:rPr lang="cs-CZ" smtClean="0"/>
              <a:t>21. 1. 2016</a:t>
            </a:fld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644D796-A3CF-4D9F-997A-FEE194E3F3CA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5D8E-6E45-4656-A612-B2CEB01A674B}" type="datetimeFigureOut">
              <a:rPr lang="cs-CZ" smtClean="0"/>
              <a:t>21. 1. 2016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4D796-A3CF-4D9F-997A-FEE194E3F3CA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5D8E-6E45-4656-A612-B2CEB01A674B}" type="datetimeFigureOut">
              <a:rPr lang="cs-CZ" smtClean="0"/>
              <a:t>21. 1. 2016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4D796-A3CF-4D9F-997A-FEE194E3F3CA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5D8E-6E45-4656-A612-B2CEB01A674B}" type="datetimeFigureOut">
              <a:rPr lang="cs-CZ" smtClean="0"/>
              <a:t>21. 1. 2016</a:t>
            </a:fld>
            <a:endParaRPr lang="cs-CZ" dirty="0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644D796-A3CF-4D9F-997A-FEE194E3F3CA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5D8E-6E45-4656-A612-B2CEB01A674B}" type="datetimeFigureOut">
              <a:rPr lang="cs-CZ" smtClean="0"/>
              <a:t>21. 1. 2016</a:t>
            </a:fld>
            <a:endParaRPr lang="cs-CZ" dirty="0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4D796-A3CF-4D9F-997A-FEE194E3F3CA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5D8E-6E45-4656-A612-B2CEB01A674B}" type="datetimeFigureOut">
              <a:rPr lang="cs-CZ" smtClean="0"/>
              <a:t>21. 1. 2016</a:t>
            </a:fld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4D796-A3CF-4D9F-997A-FEE194E3F3CA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5D8E-6E45-4656-A612-B2CEB01A674B}" type="datetimeFigureOut">
              <a:rPr lang="cs-CZ" smtClean="0"/>
              <a:t>21. 1. 2016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644D796-A3CF-4D9F-997A-FEE194E3F3CA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5D8E-6E45-4656-A612-B2CEB01A674B}" type="datetimeFigureOut">
              <a:rPr lang="cs-CZ" smtClean="0"/>
              <a:t>21. 1. 2016</a:t>
            </a:fld>
            <a:endParaRPr lang="cs-CZ" dirty="0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4D796-A3CF-4D9F-997A-FEE194E3F3CA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5D8E-6E45-4656-A612-B2CEB01A674B}" type="datetimeFigureOut">
              <a:rPr lang="cs-CZ" smtClean="0"/>
              <a:t>21. 1. 2016</a:t>
            </a:fld>
            <a:endParaRPr lang="cs-CZ" dirty="0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4D796-A3CF-4D9F-997A-FEE194E3F3CA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5D8E-6E45-4656-A612-B2CEB01A674B}" type="datetimeFigureOut">
              <a:rPr lang="cs-CZ" smtClean="0"/>
              <a:t>21. 1. 2016</a:t>
            </a:fld>
            <a:endParaRPr lang="cs-CZ" dirty="0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4D796-A3CF-4D9F-997A-FEE194E3F3CA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5D8E-6E45-4656-A612-B2CEB01A674B}" type="datetimeFigureOut">
              <a:rPr lang="cs-CZ" smtClean="0"/>
              <a:t>21. 1. 2016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4D796-A3CF-4D9F-997A-FEE194E3F3CA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535D8E-6E45-4656-A612-B2CEB01A674B}" type="datetimeFigureOut">
              <a:rPr lang="cs-CZ" smtClean="0"/>
              <a:t>21. 1. 2016</a:t>
            </a:fld>
            <a:endParaRPr lang="cs-CZ" dirty="0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644D796-A3CF-4D9F-997A-FEE194E3F3CA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kabezpeci.cz/" TargetMode="External"/><Relationship Id="rId2" Type="http://schemas.openxmlformats.org/officeDocument/2006/relationships/hyperlink" Target="http://www.napisnam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bezpeci.cz/" TargetMode="External"/><Relationship Id="rId4" Type="http://schemas.openxmlformats.org/officeDocument/2006/relationships/hyperlink" Target="http://www.pomoc.sk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jak-byt-bezpecne-online-na-webu.webnode.cz/" TargetMode="External"/><Relationship Id="rId2" Type="http://schemas.openxmlformats.org/officeDocument/2006/relationships/hyperlink" Target="http://www.seduo.cz/7-lekci-ktere-z-tebe-udelaji-mistra-internetove-bezpecnosti/kviz/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rangers.cz/#TOC-reference" TargetMode="External"/><Relationship Id="rId2" Type="http://schemas.openxmlformats.org/officeDocument/2006/relationships/hyperlink" Target="http://jak-byt-bezpecne-online-na-webu.webnode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z/search?site=&amp;tbm=isch&amp;source=hp&amp;biw=1600&amp;bih=790&amp;q=web+rangers&amp;oq=webr&amp;gs_l=img.3.0.0i10j0j0i30l8.16481.19237.0.21635.4.4.0.0.0.0.265.618.0j3j1.4.0....0...1ac.1.64.img..0.4.613.BKgSQHfM9z4#imgrc=c1SlXm2UaqHQPM%3A" TargetMode="External"/><Relationship Id="rId4" Type="http://schemas.openxmlformats.org/officeDocument/2006/relationships/hyperlink" Target="https://cs.wikipedia.org/wiki/Bezpe&#269;n&#233;_heslo#Pou.C5.BEit.C3.A9_znaky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OvTxMx0O8Y" TargetMode="External"/><Relationship Id="rId2" Type="http://schemas.openxmlformats.org/officeDocument/2006/relationships/hyperlink" Target="https://www.youtube.com/watch?v=ro4oypD3qa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W45DpyuQGyg" TargetMode="External"/><Relationship Id="rId5" Type="http://schemas.openxmlformats.org/officeDocument/2006/relationships/hyperlink" Target="https://www.youtube.com/watch?v=8u5GxOK6Fr0" TargetMode="External"/><Relationship Id="rId4" Type="http://schemas.openxmlformats.org/officeDocument/2006/relationships/hyperlink" Target="https://www.youtube.com/watch?v=ZgpcpkXnDK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180077"/>
            <a:ext cx="5273005" cy="667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4446315"/>
            <a:ext cx="6400800" cy="1752600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Dominik Bartoš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Ondřej Václav Holoubek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061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u="sng" dirty="0"/>
              <a:t>Další užitečné zdroje:</a:t>
            </a:r>
            <a:endParaRPr lang="cs-CZ" i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napisnam.cz: </a:t>
            </a:r>
            <a:r>
              <a:rPr lang="cs-CZ" dirty="0">
                <a:hlinkClick r:id="rId2"/>
              </a:rPr>
              <a:t>www.napisnam.cz</a:t>
            </a:r>
            <a:endParaRPr lang="cs-CZ" dirty="0"/>
          </a:p>
          <a:p>
            <a:r>
              <a:rPr lang="cs-CZ" dirty="0"/>
              <a:t>linkabezpeci.cz: </a:t>
            </a:r>
            <a:r>
              <a:rPr lang="cs-CZ" dirty="0">
                <a:hlinkClick r:id="rId3"/>
              </a:rPr>
              <a:t>http://www.linkabezpeci.cz/</a:t>
            </a:r>
            <a:endParaRPr lang="cs-CZ" dirty="0"/>
          </a:p>
          <a:p>
            <a:r>
              <a:rPr lang="cs-CZ" dirty="0"/>
              <a:t>pomoc.sk: </a:t>
            </a:r>
            <a:r>
              <a:rPr lang="cs-CZ" dirty="0">
                <a:hlinkClick r:id="rId4"/>
              </a:rPr>
              <a:t>www.pomoc.sk</a:t>
            </a:r>
            <a:endParaRPr lang="cs-CZ" dirty="0"/>
          </a:p>
          <a:p>
            <a:r>
              <a:rPr lang="cs-CZ" dirty="0"/>
              <a:t>e­bezpečí.cz: </a:t>
            </a:r>
            <a:r>
              <a:rPr lang="cs-CZ" dirty="0">
                <a:hlinkClick r:id="rId5"/>
              </a:rPr>
              <a:t>http://www.e­bezpeci.cz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7323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u="sng" dirty="0" smtClean="0"/>
              <a:t>SHRNUTÍ</a:t>
            </a:r>
            <a:endParaRPr lang="cs-CZ" b="1" i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www.seduo.cz/7-lekci-ktere-z-tebe-udelaji-mistra-internetove-bezpecnosti/kviz/9</a:t>
            </a:r>
            <a:r>
              <a:rPr lang="cs-CZ" dirty="0" smtClean="0"/>
              <a:t> závěrečný test</a:t>
            </a:r>
          </a:p>
          <a:p>
            <a:r>
              <a:rPr lang="cs-CZ" dirty="0" smtClean="0"/>
              <a:t>Pokud se vám líbila naše prezentace tak navštivte naše </a:t>
            </a:r>
            <a:r>
              <a:rPr lang="cs-CZ" dirty="0"/>
              <a:t>webové stránky: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jak-byt-bezpecne-online-na-webu.webnode.cz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0727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u="sng" dirty="0" smtClean="0"/>
              <a:t>ODKAZY</a:t>
            </a:r>
            <a:endParaRPr lang="cs-CZ" b="1" i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Většina informací byla použita z našeho webu: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jak-byt-bezpecne-online-na-webu.webnode.cz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</a:t>
            </a:r>
            <a:r>
              <a:rPr lang="cs-CZ" dirty="0">
                <a:hlinkClick r:id="rId3"/>
              </a:rPr>
              <a:t>://www.webrangers.cz/#</a:t>
            </a:r>
            <a:r>
              <a:rPr lang="cs-CZ" dirty="0" smtClean="0">
                <a:hlinkClick r:id="rId3"/>
              </a:rPr>
              <a:t>TOC-reference</a:t>
            </a:r>
            <a:r>
              <a:rPr lang="cs-CZ" dirty="0" smtClean="0"/>
              <a:t> </a:t>
            </a:r>
          </a:p>
          <a:p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cs.wikipedia.org/wiki/Bezpečné_heslo#Pou.C5.BEit.C3.A9_znaky</a:t>
            </a:r>
            <a:r>
              <a:rPr lang="cs-CZ" dirty="0" smtClean="0"/>
              <a:t> </a:t>
            </a:r>
          </a:p>
          <a:p>
            <a:r>
              <a:rPr lang="cs-CZ" dirty="0">
                <a:hlinkClick r:id="rId5"/>
              </a:rPr>
              <a:t>https://www.google.cz/</a:t>
            </a:r>
            <a:r>
              <a:rPr lang="cs-CZ" dirty="0" err="1">
                <a:hlinkClick r:id="rId5"/>
              </a:rPr>
              <a:t>search?site</a:t>
            </a:r>
            <a:r>
              <a:rPr lang="cs-CZ" dirty="0">
                <a:hlinkClick r:id="rId5"/>
              </a:rPr>
              <a:t>=&amp;</a:t>
            </a:r>
            <a:r>
              <a:rPr lang="cs-CZ" dirty="0" err="1">
                <a:hlinkClick r:id="rId5"/>
              </a:rPr>
              <a:t>tbm</a:t>
            </a:r>
            <a:r>
              <a:rPr lang="cs-CZ" dirty="0">
                <a:hlinkClick r:id="rId5"/>
              </a:rPr>
              <a:t>=</a:t>
            </a:r>
            <a:r>
              <a:rPr lang="cs-CZ" dirty="0" err="1">
                <a:hlinkClick r:id="rId5"/>
              </a:rPr>
              <a:t>isch&amp;source</a:t>
            </a:r>
            <a:r>
              <a:rPr lang="cs-CZ" dirty="0">
                <a:hlinkClick r:id="rId5"/>
              </a:rPr>
              <a:t>=</a:t>
            </a:r>
            <a:r>
              <a:rPr lang="cs-CZ" dirty="0" err="1">
                <a:hlinkClick r:id="rId5"/>
              </a:rPr>
              <a:t>hp&amp;biw</a:t>
            </a:r>
            <a:r>
              <a:rPr lang="cs-CZ" dirty="0">
                <a:hlinkClick r:id="rId5"/>
              </a:rPr>
              <a:t>=1600&amp;bih=790&amp;q=</a:t>
            </a:r>
            <a:r>
              <a:rPr lang="cs-CZ" dirty="0" err="1">
                <a:hlinkClick r:id="rId5"/>
              </a:rPr>
              <a:t>web+rangers&amp;oq</a:t>
            </a:r>
            <a:r>
              <a:rPr lang="cs-CZ" dirty="0">
                <a:hlinkClick r:id="rId5"/>
              </a:rPr>
              <a:t>=</a:t>
            </a:r>
            <a:r>
              <a:rPr lang="cs-CZ" dirty="0" err="1">
                <a:hlinkClick r:id="rId5"/>
              </a:rPr>
              <a:t>webr&amp;gs_l</a:t>
            </a:r>
            <a:r>
              <a:rPr lang="cs-CZ" dirty="0">
                <a:hlinkClick r:id="rId5"/>
              </a:rPr>
              <a:t>=img.3.0.0i10j0j0i30l8.16481.19237.0.21635.4.4.0.0.0.0.265.618.0j3j1.4.0....0...1ac.1.64.img..</a:t>
            </a:r>
            <a:r>
              <a:rPr lang="cs-CZ" dirty="0" smtClean="0">
                <a:hlinkClick r:id="rId5"/>
              </a:rPr>
              <a:t>0.4.613.BKgSQHfM9z4#imgrc=c1SlXm2UaqHQPM%3A</a:t>
            </a:r>
            <a:r>
              <a:rPr lang="cs-CZ" dirty="0" smtClean="0"/>
              <a:t> </a:t>
            </a:r>
          </a:p>
          <a:p>
            <a:r>
              <a:rPr lang="cs-CZ" dirty="0"/>
              <a:t>https://www.google.cz/</a:t>
            </a:r>
            <a:r>
              <a:rPr lang="cs-CZ" dirty="0" err="1"/>
              <a:t>search?site</a:t>
            </a:r>
            <a:r>
              <a:rPr lang="cs-CZ" dirty="0"/>
              <a:t>=&amp;</a:t>
            </a:r>
            <a:r>
              <a:rPr lang="cs-CZ" dirty="0" err="1"/>
              <a:t>tbm</a:t>
            </a:r>
            <a:r>
              <a:rPr lang="cs-CZ" dirty="0"/>
              <a:t>=</a:t>
            </a:r>
            <a:r>
              <a:rPr lang="cs-CZ" dirty="0" err="1"/>
              <a:t>isch&amp;source</a:t>
            </a:r>
            <a:r>
              <a:rPr lang="cs-CZ" dirty="0"/>
              <a:t>=</a:t>
            </a:r>
            <a:r>
              <a:rPr lang="cs-CZ" dirty="0" err="1"/>
              <a:t>hp&amp;biw</a:t>
            </a:r>
            <a:r>
              <a:rPr lang="cs-CZ" dirty="0"/>
              <a:t>=1600&amp;bih=790&amp;q=</a:t>
            </a:r>
            <a:r>
              <a:rPr lang="cs-CZ" dirty="0" err="1"/>
              <a:t>web+rangers&amp;oq</a:t>
            </a:r>
            <a:r>
              <a:rPr lang="cs-CZ" dirty="0"/>
              <a:t>=</a:t>
            </a:r>
            <a:r>
              <a:rPr lang="cs-CZ" dirty="0" err="1"/>
              <a:t>webr&amp;gs_l</a:t>
            </a:r>
            <a:r>
              <a:rPr lang="cs-CZ" dirty="0"/>
              <a:t>=img.3.0.0i10j0j0i30l8.16481.19237.0.21635.4.4.0.0.0.0.265.618.0j3j1.4.0....0...1ac.1.64.img..</a:t>
            </a:r>
            <a:r>
              <a:rPr lang="cs-CZ" dirty="0" smtClean="0"/>
              <a:t>0.4.613.BKgSQHfM9z4#tbm=</a:t>
            </a:r>
            <a:r>
              <a:rPr lang="cs-CZ" dirty="0" err="1" smtClean="0"/>
              <a:t>isch&amp;q</a:t>
            </a:r>
            <a:r>
              <a:rPr lang="cs-CZ" dirty="0" smtClean="0"/>
              <a:t>=</a:t>
            </a:r>
            <a:r>
              <a:rPr lang="cs-CZ" dirty="0" err="1" smtClean="0"/>
              <a:t>hacking&amp;imgrc</a:t>
            </a:r>
            <a:r>
              <a:rPr lang="cs-CZ" dirty="0" smtClean="0"/>
              <a:t>=Jh0iZU6sKQ1i2M%3A 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6599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cs-CZ" b="1" i="1" dirty="0" smtClean="0"/>
              <a:t>		</a:t>
            </a:r>
            <a:r>
              <a:rPr lang="cs-CZ" sz="6700" b="1" i="1" dirty="0" smtClean="0"/>
              <a:t>		</a:t>
            </a:r>
            <a:r>
              <a:rPr lang="cs-CZ" sz="6700" b="1" i="1" u="sng" dirty="0" smtClean="0"/>
              <a:t>konec</a:t>
            </a:r>
            <a:endParaRPr lang="cs-CZ" b="1" i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sz="4800" dirty="0" smtClean="0"/>
              <a:t>Děkujeme všem za pozornost.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397712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u="sng" dirty="0" smtClean="0"/>
              <a:t>OBSAH</a:t>
            </a:r>
            <a:endParaRPr lang="cs-CZ" b="1" i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O nás</a:t>
            </a:r>
          </a:p>
          <a:p>
            <a:r>
              <a:rPr lang="cs-CZ" dirty="0" smtClean="0"/>
              <a:t>Co je to web </a:t>
            </a:r>
            <a:r>
              <a:rPr lang="cs-CZ" dirty="0" err="1" smtClean="0"/>
              <a:t>rangers</a:t>
            </a:r>
            <a:r>
              <a:rPr lang="cs-CZ" dirty="0" smtClean="0"/>
              <a:t>?</a:t>
            </a:r>
          </a:p>
          <a:p>
            <a:r>
              <a:rPr lang="cs-CZ" dirty="0" smtClean="0"/>
              <a:t>Bezpečnost na internetu</a:t>
            </a:r>
          </a:p>
          <a:p>
            <a:r>
              <a:rPr lang="cs-CZ" dirty="0" smtClean="0"/>
              <a:t>Nebezpečí </a:t>
            </a:r>
            <a:r>
              <a:rPr lang="cs-CZ" dirty="0" err="1" smtClean="0"/>
              <a:t>hackingu</a:t>
            </a:r>
            <a:r>
              <a:rPr lang="cs-CZ" dirty="0" smtClean="0"/>
              <a:t> a </a:t>
            </a:r>
            <a:r>
              <a:rPr lang="cs-CZ" dirty="0" err="1" smtClean="0"/>
              <a:t>spywaru</a:t>
            </a:r>
            <a:endParaRPr lang="cs-CZ" dirty="0" smtClean="0"/>
          </a:p>
          <a:p>
            <a:r>
              <a:rPr lang="cs-CZ" dirty="0" smtClean="0"/>
              <a:t>Jak se chránit</a:t>
            </a:r>
          </a:p>
          <a:p>
            <a:r>
              <a:rPr lang="cs-CZ" dirty="0" smtClean="0"/>
              <a:t>Bezpečné heslo</a:t>
            </a:r>
          </a:p>
          <a:p>
            <a:r>
              <a:rPr lang="cs-CZ" dirty="0" smtClean="0"/>
              <a:t>Videa </a:t>
            </a:r>
          </a:p>
          <a:p>
            <a:r>
              <a:rPr lang="cs-CZ" dirty="0" smtClean="0"/>
              <a:t>Další užitečné zdroje</a:t>
            </a:r>
          </a:p>
          <a:p>
            <a:r>
              <a:rPr lang="cs-CZ" dirty="0" smtClean="0"/>
              <a:t>Shrnutí</a:t>
            </a:r>
          </a:p>
          <a:p>
            <a:r>
              <a:rPr lang="cs-CZ" dirty="0" smtClean="0"/>
              <a:t>Odkazy</a:t>
            </a:r>
          </a:p>
          <a:p>
            <a:r>
              <a:rPr lang="cs-CZ" dirty="0" smtClean="0"/>
              <a:t>Konec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526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nás</a:t>
            </a:r>
            <a:endParaRPr lang="cs-CZ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4525963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Do projektu prvního ročníku web </a:t>
            </a:r>
            <a:r>
              <a:rPr lang="cs-CZ" dirty="0" err="1" smtClean="0"/>
              <a:t>rangers</a:t>
            </a:r>
            <a:r>
              <a:rPr lang="cs-CZ" dirty="0" smtClean="0"/>
              <a:t> jsme se dostali v roce 2014.</a:t>
            </a:r>
          </a:p>
          <a:p>
            <a:r>
              <a:rPr lang="cs-CZ" dirty="0" smtClean="0"/>
              <a:t>Pražský </a:t>
            </a:r>
            <a:r>
              <a:rPr lang="cs-CZ" dirty="0"/>
              <a:t>G</a:t>
            </a:r>
            <a:r>
              <a:rPr lang="cs-CZ" dirty="0" smtClean="0"/>
              <a:t>oogle jsme navštívili ještě jednou v létě 2015, kde jsme přemýšleli nad tématem jak by měl vypadat třetí ročník. </a:t>
            </a:r>
          </a:p>
          <a:p>
            <a:r>
              <a:rPr lang="cs-CZ" dirty="0" smtClean="0"/>
              <a:t>Na projektu jsme dělali  dva.</a:t>
            </a:r>
          </a:p>
          <a:p>
            <a:r>
              <a:rPr lang="cs-CZ" dirty="0" smtClean="0"/>
              <a:t>Mé </a:t>
            </a:r>
            <a:r>
              <a:rPr lang="cs-CZ" dirty="0" err="1" smtClean="0"/>
              <a:t>jmeno</a:t>
            </a:r>
            <a:r>
              <a:rPr lang="cs-CZ" dirty="0" smtClean="0"/>
              <a:t> je</a:t>
            </a:r>
            <a:r>
              <a:rPr lang="cs-CZ" dirty="0"/>
              <a:t> </a:t>
            </a:r>
            <a:r>
              <a:rPr lang="cs-CZ" b="1" dirty="0" smtClean="0"/>
              <a:t>Dominik Bartoš</a:t>
            </a:r>
            <a:r>
              <a:rPr lang="cs-CZ" dirty="0"/>
              <a:t> a je mi </a:t>
            </a:r>
            <a:r>
              <a:rPr lang="cs-CZ" dirty="0" smtClean="0"/>
              <a:t>16 let.</a:t>
            </a:r>
          </a:p>
          <a:p>
            <a:r>
              <a:rPr lang="cs-CZ" dirty="0" smtClean="0"/>
              <a:t>Můj kamarád </a:t>
            </a:r>
            <a:r>
              <a:rPr lang="cs-CZ" b="1" dirty="0" smtClean="0"/>
              <a:t>Ondra</a:t>
            </a:r>
            <a:r>
              <a:rPr lang="cs-CZ" dirty="0" smtClean="0"/>
              <a:t> </a:t>
            </a:r>
            <a:r>
              <a:rPr lang="cs-CZ" b="1" dirty="0" smtClean="0"/>
              <a:t>Holoubek</a:t>
            </a:r>
            <a:r>
              <a:rPr lang="cs-CZ" dirty="0"/>
              <a:t> </a:t>
            </a:r>
            <a:r>
              <a:rPr lang="cs-CZ" dirty="0" smtClean="0"/>
              <a:t> také 16 let.</a:t>
            </a:r>
          </a:p>
          <a:p>
            <a:r>
              <a:rPr lang="cs-CZ" dirty="0" smtClean="0"/>
              <a:t>Oba </a:t>
            </a:r>
            <a:r>
              <a:rPr lang="cs-CZ" dirty="0"/>
              <a:t>dva bydlíme </a:t>
            </a:r>
            <a:r>
              <a:rPr lang="cs-CZ" dirty="0" smtClean="0"/>
              <a:t>v Lokti, </a:t>
            </a:r>
            <a:r>
              <a:rPr lang="cs-CZ" dirty="0"/>
              <a:t>kousek od </a:t>
            </a:r>
            <a:r>
              <a:rPr lang="cs-CZ" dirty="0" smtClean="0"/>
              <a:t>Karlových Varů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0395"/>
            <a:ext cx="4870450" cy="595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1" r="32337"/>
          <a:stretch/>
        </p:blipFill>
        <p:spPr bwMode="auto">
          <a:xfrm>
            <a:off x="5364088" y="332656"/>
            <a:ext cx="3557343" cy="625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60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u="sng" dirty="0" smtClean="0"/>
              <a:t>Co je to web </a:t>
            </a:r>
            <a:r>
              <a:rPr lang="cs-CZ" b="1" i="1" u="sng" dirty="0" err="1" smtClean="0"/>
              <a:t>rangers</a:t>
            </a:r>
            <a:r>
              <a:rPr lang="cs-CZ" b="1" i="1" u="sng" dirty="0" smtClean="0"/>
              <a:t>?</a:t>
            </a:r>
            <a:endParaRPr lang="cs-CZ" b="1" i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Program web </a:t>
            </a:r>
            <a:r>
              <a:rPr lang="cs-CZ" dirty="0" err="1" smtClean="0"/>
              <a:t>rangers</a:t>
            </a:r>
            <a:r>
              <a:rPr lang="cs-CZ" dirty="0" smtClean="0"/>
              <a:t> je program, který pořádá společnost Google nejen u nás ale po celém světě.</a:t>
            </a:r>
          </a:p>
          <a:p>
            <a:r>
              <a:rPr lang="cs-CZ" dirty="0" smtClean="0"/>
              <a:t>Je určen pro online nadšence ve věku 14 – 16 let.</a:t>
            </a:r>
          </a:p>
          <a:p>
            <a:r>
              <a:rPr lang="cs-CZ" dirty="0" smtClean="0"/>
              <a:t>Společně učí ostatní, jak využívat internet bezpečně a smysluplně.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29987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850106"/>
          </a:xfrm>
        </p:spPr>
        <p:txBody>
          <a:bodyPr/>
          <a:lstStyle/>
          <a:p>
            <a:r>
              <a:rPr lang="cs-CZ" b="1" u="sng" dirty="0"/>
              <a:t>Bezpečnost na internetu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836712"/>
            <a:ext cx="9036496" cy="5976664"/>
          </a:xfrm>
        </p:spPr>
        <p:txBody>
          <a:bodyPr>
            <a:noAutofit/>
          </a:bodyPr>
          <a:lstStyle/>
          <a:p>
            <a:r>
              <a:rPr lang="cs-CZ" sz="2050" dirty="0" smtClean="0"/>
              <a:t>relativně </a:t>
            </a:r>
            <a:r>
              <a:rPr lang="cs-CZ" sz="2050" dirty="0"/>
              <a:t>široký pojem a zároveň důležitý problém jak pro běžné </a:t>
            </a:r>
            <a:r>
              <a:rPr lang="cs-CZ" sz="2050" dirty="0" smtClean="0"/>
              <a:t>uživatele</a:t>
            </a:r>
            <a:r>
              <a:rPr lang="cs-CZ" sz="2050" dirty="0"/>
              <a:t>, tak administrátory velkých sítí. </a:t>
            </a:r>
            <a:endParaRPr lang="cs-CZ" sz="2050" dirty="0" smtClean="0"/>
          </a:p>
          <a:p>
            <a:r>
              <a:rPr lang="cs-CZ" sz="2050" dirty="0" smtClean="0"/>
              <a:t>Můžeme </a:t>
            </a:r>
            <a:r>
              <a:rPr lang="cs-CZ" sz="2050" dirty="0"/>
              <a:t>jí rozumět jako souboru opatření, jež mají za </a:t>
            </a:r>
            <a:r>
              <a:rPr lang="cs-CZ" sz="2050" dirty="0" smtClean="0"/>
              <a:t>cíl </a:t>
            </a:r>
            <a:r>
              <a:rPr lang="cs-CZ" sz="2050" dirty="0"/>
              <a:t>znemožnit, nebo maximálně znesnadnit útočníkovi získání soukromých či neveřejných dat, </a:t>
            </a:r>
            <a:r>
              <a:rPr lang="cs-CZ" sz="2050" dirty="0" smtClean="0"/>
              <a:t>obsahu </a:t>
            </a:r>
            <a:r>
              <a:rPr lang="cs-CZ" sz="2050" dirty="0"/>
              <a:t>komunikace, zamezit převzetí vlády nad počítačem, případně celou sítí, nebo útoku s </a:t>
            </a:r>
            <a:r>
              <a:rPr lang="cs-CZ" sz="2050" dirty="0" smtClean="0"/>
              <a:t>pokusem </a:t>
            </a:r>
            <a:r>
              <a:rPr lang="cs-CZ" sz="2050" dirty="0"/>
              <a:t>vyřadit server z </a:t>
            </a:r>
            <a:r>
              <a:rPr lang="cs-CZ" sz="2050" dirty="0" smtClean="0"/>
              <a:t>činnosti.</a:t>
            </a:r>
          </a:p>
          <a:p>
            <a:r>
              <a:rPr lang="cs-CZ" sz="2050" dirty="0"/>
              <a:t>V širším smyslu do této oblasti náleží také ochrana před úniky </a:t>
            </a:r>
            <a:r>
              <a:rPr lang="cs-CZ" sz="2050" dirty="0" smtClean="0"/>
              <a:t>nevhodných </a:t>
            </a:r>
            <a:r>
              <a:rPr lang="cs-CZ" sz="2050" dirty="0"/>
              <a:t>osobních informací, například na sociálních sítích, manipulace s lidmi na sociálních sítích </a:t>
            </a:r>
            <a:r>
              <a:rPr lang="cs-CZ" sz="2050" dirty="0" smtClean="0"/>
              <a:t>nebo </a:t>
            </a:r>
            <a:r>
              <a:rPr lang="cs-CZ" sz="2050" dirty="0"/>
              <a:t>zamezení zobrazení citlivých firemních dokumentů ve výsledcích vyhledávačů. </a:t>
            </a:r>
            <a:endParaRPr lang="cs-CZ" sz="2050" dirty="0" smtClean="0"/>
          </a:p>
          <a:p>
            <a:r>
              <a:rPr lang="cs-CZ" sz="2050" dirty="0" smtClean="0"/>
              <a:t>Na </a:t>
            </a:r>
            <a:r>
              <a:rPr lang="cs-CZ" sz="2050" dirty="0"/>
              <a:t>bezpečnosti </a:t>
            </a:r>
            <a:r>
              <a:rPr lang="cs-CZ" sz="2050" dirty="0" smtClean="0"/>
              <a:t>na </a:t>
            </a:r>
            <a:r>
              <a:rPr lang="cs-CZ" sz="2050" dirty="0"/>
              <a:t>internetu mají svůj zájem také státy, případně mezinárodní organizace. </a:t>
            </a:r>
            <a:endParaRPr lang="cs-CZ" sz="2050" dirty="0" smtClean="0"/>
          </a:p>
          <a:p>
            <a:r>
              <a:rPr lang="cs-CZ" sz="2100" dirty="0" smtClean="0"/>
              <a:t>Většinou </a:t>
            </a:r>
            <a:r>
              <a:rPr lang="cs-CZ" sz="2100" dirty="0"/>
              <a:t>se snaží zamezit </a:t>
            </a:r>
            <a:r>
              <a:rPr lang="cs-CZ" sz="2100" dirty="0" smtClean="0"/>
              <a:t>provozu </a:t>
            </a:r>
            <a:r>
              <a:rPr lang="cs-CZ" sz="2100" dirty="0"/>
              <a:t>stránek s ilegálním </a:t>
            </a:r>
            <a:r>
              <a:rPr lang="cs-CZ" sz="2100" dirty="0" smtClean="0"/>
              <a:t>obsahem.</a:t>
            </a:r>
          </a:p>
          <a:p>
            <a:r>
              <a:rPr lang="cs-CZ" sz="2100" dirty="0" smtClean="0"/>
              <a:t>V </a:t>
            </a:r>
            <a:r>
              <a:rPr lang="cs-CZ" sz="2100" dirty="0"/>
              <a:t>některých státech tato činnost hraničí, či dokonce </a:t>
            </a:r>
            <a:r>
              <a:rPr lang="cs-CZ" sz="2100" dirty="0" smtClean="0"/>
              <a:t>přerůstá </a:t>
            </a:r>
            <a:r>
              <a:rPr lang="cs-CZ" sz="2100" dirty="0"/>
              <a:t>do cenzury</a:t>
            </a:r>
            <a:r>
              <a:rPr lang="cs-CZ" sz="2050" dirty="0"/>
              <a:t>. </a:t>
            </a:r>
            <a:endParaRPr lang="cs-CZ" sz="2050" dirty="0" smtClean="0"/>
          </a:p>
          <a:p>
            <a:r>
              <a:rPr lang="cs-CZ" sz="2400" dirty="0" smtClean="0"/>
              <a:t>Příklady </a:t>
            </a:r>
            <a:r>
              <a:rPr lang="cs-CZ" sz="2400" dirty="0"/>
              <a:t>takových států jsou </a:t>
            </a:r>
            <a:r>
              <a:rPr lang="cs-CZ" sz="2400" dirty="0" smtClean="0"/>
              <a:t>Čína, </a:t>
            </a:r>
            <a:r>
              <a:rPr lang="cs-CZ" sz="2400" dirty="0"/>
              <a:t>nebo Írán</a:t>
            </a:r>
            <a:r>
              <a:rPr lang="cs-CZ" sz="2400" dirty="0" smtClean="0"/>
              <a:t>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51385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756084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583"/>
            <a:ext cx="8229600" cy="1143000"/>
          </a:xfrm>
        </p:spPr>
        <p:txBody>
          <a:bodyPr/>
          <a:lstStyle/>
          <a:p>
            <a:r>
              <a:rPr lang="cs-CZ" b="1" u="sng" dirty="0">
                <a:solidFill>
                  <a:srgbClr val="FF0000"/>
                </a:solidFill>
              </a:rPr>
              <a:t>Nebezpečí </a:t>
            </a:r>
            <a:r>
              <a:rPr lang="cs-CZ" b="1" u="sng" dirty="0" err="1">
                <a:solidFill>
                  <a:srgbClr val="FF0000"/>
                </a:solidFill>
              </a:rPr>
              <a:t>hackingu</a:t>
            </a:r>
            <a:r>
              <a:rPr lang="cs-CZ" b="1" u="sng" dirty="0">
                <a:solidFill>
                  <a:srgbClr val="FF0000"/>
                </a:solidFill>
              </a:rPr>
              <a:t> a </a:t>
            </a:r>
            <a:r>
              <a:rPr lang="cs-CZ" b="1" u="sng" dirty="0" err="1">
                <a:solidFill>
                  <a:srgbClr val="FF0000"/>
                </a:solidFill>
              </a:rPr>
              <a:t>spywaru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Obvykle útočníka zajímá informace kterou může zpeněžit, případně zneužít k vydírání, nebo získání </a:t>
            </a:r>
            <a:r>
              <a:rPr lang="cs-CZ" dirty="0" smtClean="0">
                <a:solidFill>
                  <a:srgbClr val="FF0000"/>
                </a:solidFill>
              </a:rPr>
              <a:t>jiných </a:t>
            </a:r>
            <a:r>
              <a:rPr lang="cs-CZ" dirty="0">
                <a:solidFill>
                  <a:srgbClr val="FF0000"/>
                </a:solidFill>
              </a:rPr>
              <a:t>cílů, případně omezení provozu serveru, či užití výpočetního výkonu k vytvoření tzv. </a:t>
            </a:r>
            <a:r>
              <a:rPr lang="cs-CZ" dirty="0" err="1">
                <a:solidFill>
                  <a:srgbClr val="FF0000"/>
                </a:solidFill>
              </a:rPr>
              <a:t>botnetu</a:t>
            </a:r>
            <a:r>
              <a:rPr lang="cs-CZ" dirty="0">
                <a:solidFill>
                  <a:srgbClr val="FF0000"/>
                </a:solidFill>
              </a:rPr>
              <a:t>, </a:t>
            </a:r>
            <a:r>
              <a:rPr lang="cs-CZ" dirty="0" smtClean="0">
                <a:solidFill>
                  <a:srgbClr val="FF0000"/>
                </a:solidFill>
              </a:rPr>
              <a:t>jenž </a:t>
            </a:r>
            <a:r>
              <a:rPr lang="cs-CZ" dirty="0">
                <a:solidFill>
                  <a:srgbClr val="FF0000"/>
                </a:solidFill>
              </a:rPr>
              <a:t>pracuje na obdobném principu jako distribuované výpočty, avšak s cílem rozesílat spam nebo </a:t>
            </a:r>
            <a:r>
              <a:rPr lang="cs-CZ" dirty="0" smtClean="0">
                <a:solidFill>
                  <a:srgbClr val="FF0000"/>
                </a:solidFill>
              </a:rPr>
              <a:t>koordinovat </a:t>
            </a:r>
            <a:r>
              <a:rPr lang="cs-CZ" dirty="0">
                <a:solidFill>
                  <a:srgbClr val="FF0000"/>
                </a:solidFill>
              </a:rPr>
              <a:t>útok typu </a:t>
            </a:r>
            <a:r>
              <a:rPr lang="cs-CZ" dirty="0" err="1">
                <a:solidFill>
                  <a:srgbClr val="FF0000"/>
                </a:solidFill>
              </a:rPr>
              <a:t>DDoS</a:t>
            </a:r>
            <a:r>
              <a:rPr lang="cs-CZ" dirty="0">
                <a:solidFill>
                  <a:srgbClr val="FF0000"/>
                </a:solidFill>
              </a:rPr>
              <a:t>. Útoky též probíhají z jiných než důvodů než je </a:t>
            </a:r>
            <a:r>
              <a:rPr lang="cs-CZ" dirty="0" smtClean="0">
                <a:solidFill>
                  <a:srgbClr val="FF0000"/>
                </a:solidFill>
              </a:rPr>
              <a:t>výdělek.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Útoky </a:t>
            </a:r>
            <a:r>
              <a:rPr lang="cs-CZ" dirty="0">
                <a:solidFill>
                  <a:srgbClr val="FF0000"/>
                </a:solidFill>
              </a:rPr>
              <a:t>jsou </a:t>
            </a:r>
            <a:r>
              <a:rPr lang="cs-CZ" dirty="0" smtClean="0">
                <a:solidFill>
                  <a:srgbClr val="FF0000"/>
                </a:solidFill>
              </a:rPr>
              <a:t>prováděny </a:t>
            </a:r>
            <a:r>
              <a:rPr lang="cs-CZ" dirty="0">
                <a:solidFill>
                  <a:srgbClr val="FF0000"/>
                </a:solidFill>
              </a:rPr>
              <a:t>jako upozornění na slabé zabezpečení, s cílem proslavit své jméno, nebo otestovat </a:t>
            </a:r>
            <a:r>
              <a:rPr lang="cs-CZ" dirty="0" smtClean="0">
                <a:solidFill>
                  <a:srgbClr val="FF0000"/>
                </a:solidFill>
              </a:rPr>
              <a:t>svoje </a:t>
            </a:r>
            <a:r>
              <a:rPr lang="cs-CZ" dirty="0">
                <a:solidFill>
                  <a:srgbClr val="FF0000"/>
                </a:solidFill>
              </a:rPr>
              <a:t>schopnosti a vyřešit problém, případně se naposledy pomstít zaměstnavateli po propuštění</a:t>
            </a:r>
            <a:r>
              <a:rPr lang="cs-CZ" dirty="0" smtClean="0">
                <a:solidFill>
                  <a:srgbClr val="FF0000"/>
                </a:solidFill>
              </a:rPr>
              <a:t>.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Dnes již </a:t>
            </a:r>
            <a:r>
              <a:rPr lang="cs-CZ" dirty="0" smtClean="0">
                <a:solidFill>
                  <a:srgbClr val="FF0000"/>
                </a:solidFill>
              </a:rPr>
              <a:t>relativně </a:t>
            </a:r>
            <a:r>
              <a:rPr lang="cs-CZ" dirty="0">
                <a:solidFill>
                  <a:srgbClr val="FF0000"/>
                </a:solidFill>
              </a:rPr>
              <a:t>zřídka někdo proniká cíleně do vzdáleného počítače za účelem získání hesel, například k </a:t>
            </a:r>
            <a:r>
              <a:rPr lang="cs-CZ" dirty="0" smtClean="0">
                <a:solidFill>
                  <a:srgbClr val="FF0000"/>
                </a:solidFill>
              </a:rPr>
              <a:t>internetovému </a:t>
            </a:r>
            <a:r>
              <a:rPr lang="cs-CZ" dirty="0">
                <a:solidFill>
                  <a:srgbClr val="FF0000"/>
                </a:solidFill>
              </a:rPr>
              <a:t>bankovnictví</a:t>
            </a:r>
            <a:r>
              <a:rPr lang="cs-CZ" dirty="0" smtClean="0">
                <a:solidFill>
                  <a:srgbClr val="FF0000"/>
                </a:solidFill>
              </a:rPr>
              <a:t>.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Speciální kapitolou je tzv. </a:t>
            </a:r>
            <a:r>
              <a:rPr lang="cs-CZ" dirty="0" err="1" smtClean="0">
                <a:solidFill>
                  <a:srgbClr val="FF0000"/>
                </a:solidFill>
              </a:rPr>
              <a:t>phishing</a:t>
            </a:r>
            <a:r>
              <a:rPr lang="cs-CZ" dirty="0" smtClean="0">
                <a:solidFill>
                  <a:srgbClr val="FF0000"/>
                </a:solidFill>
              </a:rPr>
              <a:t>,  Útočník </a:t>
            </a:r>
            <a:r>
              <a:rPr lang="cs-CZ" dirty="0">
                <a:solidFill>
                  <a:srgbClr val="FF0000"/>
                </a:solidFill>
              </a:rPr>
              <a:t>"uloví" heslo uživatele tak, že mu </a:t>
            </a:r>
            <a:r>
              <a:rPr lang="cs-CZ" dirty="0" smtClean="0">
                <a:solidFill>
                  <a:srgbClr val="FF0000"/>
                </a:solidFill>
              </a:rPr>
              <a:t>zobrazí </a:t>
            </a:r>
            <a:r>
              <a:rPr lang="cs-CZ" dirty="0">
                <a:solidFill>
                  <a:srgbClr val="FF0000"/>
                </a:solidFill>
              </a:rPr>
              <a:t>falešnou stránku, která se vydává vzhledově za jinou. Například za stránku přihlášení do </a:t>
            </a:r>
            <a:r>
              <a:rPr lang="cs-CZ" dirty="0" smtClean="0">
                <a:solidFill>
                  <a:srgbClr val="FF0000"/>
                </a:solidFill>
              </a:rPr>
              <a:t>internetového </a:t>
            </a:r>
            <a:r>
              <a:rPr lang="cs-CZ" dirty="0">
                <a:solidFill>
                  <a:srgbClr val="FF0000"/>
                </a:solidFill>
              </a:rPr>
              <a:t>bankovnictví. 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smtClean="0">
                <a:solidFill>
                  <a:srgbClr val="FF0000"/>
                </a:solidFill>
              </a:rPr>
              <a:t>To </a:t>
            </a:r>
            <a:r>
              <a:rPr lang="cs-CZ" dirty="0">
                <a:solidFill>
                  <a:srgbClr val="FF0000"/>
                </a:solidFill>
              </a:rPr>
              <a:t>se v praxi děje nejčastěji posláním falešného e-mailu, který taktéž </a:t>
            </a:r>
            <a:r>
              <a:rPr lang="cs-CZ" dirty="0" smtClean="0">
                <a:solidFill>
                  <a:srgbClr val="FF0000"/>
                </a:solidFill>
              </a:rPr>
              <a:t>dodržuje </a:t>
            </a:r>
            <a:r>
              <a:rPr lang="cs-CZ" dirty="0">
                <a:solidFill>
                  <a:srgbClr val="FF0000"/>
                </a:solidFill>
              </a:rPr>
              <a:t>obvyklou vzhledovou strukturu e-mailů banky s žádostí k odeslání hesla z důvodu například </a:t>
            </a:r>
            <a:r>
              <a:rPr lang="cs-CZ" dirty="0" smtClean="0">
                <a:solidFill>
                  <a:srgbClr val="FF0000"/>
                </a:solidFill>
              </a:rPr>
              <a:t>poškození </a:t>
            </a:r>
            <a:r>
              <a:rPr lang="cs-CZ" dirty="0">
                <a:solidFill>
                  <a:srgbClr val="FF0000"/>
                </a:solidFill>
              </a:rPr>
              <a:t>databáze.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656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cs-CZ" b="1" u="sng" dirty="0"/>
              <a:t>Jak se chránit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976664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Používat </a:t>
            </a:r>
            <a:r>
              <a:rPr lang="cs-CZ" dirty="0"/>
              <a:t>aktuální antivir, </a:t>
            </a:r>
            <a:r>
              <a:rPr lang="cs-CZ" dirty="0" err="1"/>
              <a:t>antispyware</a:t>
            </a:r>
            <a:r>
              <a:rPr lang="cs-CZ" dirty="0"/>
              <a:t>, firewall.</a:t>
            </a:r>
          </a:p>
          <a:p>
            <a:pPr marL="0" indent="0">
              <a:buNone/>
            </a:pPr>
            <a:r>
              <a:rPr lang="cs-CZ" dirty="0"/>
              <a:t>• Pravidelně aktualizovat používaný operační systém a užívané programy 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 smtClean="0"/>
              <a:t>Používat </a:t>
            </a:r>
            <a:r>
              <a:rPr lang="cs-CZ" dirty="0"/>
              <a:t>bezpečné heslo, nezapisovat, neukládat a nesdělovat ho.</a:t>
            </a:r>
          </a:p>
          <a:p>
            <a:r>
              <a:rPr lang="cs-CZ" dirty="0" smtClean="0"/>
              <a:t>Kontrolovat </a:t>
            </a:r>
            <a:r>
              <a:rPr lang="cs-CZ" dirty="0"/>
              <a:t>u podezřelých stránek jejich skutečnou adresu v řádku prohlížeče.</a:t>
            </a:r>
          </a:p>
          <a:p>
            <a:r>
              <a:rPr lang="cs-CZ" dirty="0" smtClean="0"/>
              <a:t>Neotvírat </a:t>
            </a:r>
            <a:r>
              <a:rPr lang="cs-CZ" dirty="0"/>
              <a:t>neznámé či podezřelé soubory, programy nebo přílohy poštovních zpráv.</a:t>
            </a:r>
          </a:p>
          <a:p>
            <a:r>
              <a:rPr lang="cs-CZ" dirty="0" smtClean="0"/>
              <a:t>K </a:t>
            </a:r>
            <a:r>
              <a:rPr lang="cs-CZ" dirty="0"/>
              <a:t>citlivým službám se připojovat pouze z vlastního počítače a nikdy přes neznámou </a:t>
            </a:r>
            <a:r>
              <a:rPr lang="cs-CZ" dirty="0" err="1"/>
              <a:t>wifi</a:t>
            </a:r>
            <a:r>
              <a:rPr lang="cs-CZ" dirty="0"/>
              <a:t> nebo </a:t>
            </a:r>
            <a:r>
              <a:rPr lang="cs-CZ" dirty="0" smtClean="0"/>
              <a:t>z </a:t>
            </a:r>
            <a:r>
              <a:rPr lang="cs-CZ" dirty="0"/>
              <a:t>internetové kavárny.</a:t>
            </a:r>
          </a:p>
          <a:p>
            <a:r>
              <a:rPr lang="cs-CZ" dirty="0" smtClean="0"/>
              <a:t>Nenavštěvovat </a:t>
            </a:r>
            <a:r>
              <a:rPr lang="cs-CZ" dirty="0"/>
              <a:t>pornografické stránky nebo stránky, jež šíří </a:t>
            </a:r>
            <a:r>
              <a:rPr lang="cs-CZ" dirty="0" err="1"/>
              <a:t>warez</a:t>
            </a:r>
            <a:r>
              <a:rPr lang="cs-CZ" dirty="0"/>
              <a:t>. Často je na těchto </a:t>
            </a:r>
            <a:r>
              <a:rPr lang="cs-CZ" dirty="0" smtClean="0"/>
              <a:t>stránkách </a:t>
            </a:r>
            <a:r>
              <a:rPr lang="cs-CZ" dirty="0"/>
              <a:t>záměrně obsažen </a:t>
            </a:r>
            <a:r>
              <a:rPr lang="cs-CZ" dirty="0" err="1"/>
              <a:t>malware</a:t>
            </a:r>
            <a:r>
              <a:rPr lang="cs-CZ" dirty="0"/>
              <a:t>.</a:t>
            </a:r>
          </a:p>
          <a:p>
            <a:r>
              <a:rPr lang="cs-CZ" dirty="0" smtClean="0"/>
              <a:t>Připojovat </a:t>
            </a:r>
            <a:r>
              <a:rPr lang="cs-CZ" dirty="0"/>
              <a:t>se k internetovému bankovnictví, e-mailové schránce, či jiným citlivým službám </a:t>
            </a:r>
            <a:r>
              <a:rPr lang="cs-CZ" dirty="0" smtClean="0"/>
              <a:t>zásadně </a:t>
            </a:r>
            <a:r>
              <a:rPr lang="cs-CZ" dirty="0"/>
              <a:t>přes HTTPS protokol.</a:t>
            </a:r>
          </a:p>
          <a:p>
            <a:r>
              <a:rPr lang="cs-CZ" dirty="0" smtClean="0"/>
              <a:t>U </a:t>
            </a:r>
            <a:r>
              <a:rPr lang="cs-CZ" dirty="0"/>
              <a:t>internetového bankovnictví se řádně odhlašovat ze služby</a:t>
            </a:r>
            <a:r>
              <a:rPr lang="cs-CZ" dirty="0" smtClean="0"/>
              <a:t>.</a:t>
            </a:r>
          </a:p>
          <a:p>
            <a:r>
              <a:rPr lang="pt-BR" dirty="0"/>
              <a:t>Uvažovat, které informace o sobě internetu poskytujete</a:t>
            </a:r>
            <a:r>
              <a:rPr lang="pt-BR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0206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BEZPEČNÉ HESLO</a:t>
            </a:r>
            <a:endParaRPr lang="cs-CZ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V dobrém hesle by neměly být použité jen běžné </a:t>
            </a:r>
            <a:r>
              <a:rPr lang="cs-CZ" dirty="0" smtClean="0"/>
              <a:t>znaky.</a:t>
            </a:r>
          </a:p>
          <a:p>
            <a:r>
              <a:rPr lang="cs-CZ" dirty="0" smtClean="0"/>
              <a:t>Čím </a:t>
            </a:r>
            <a:r>
              <a:rPr lang="cs-CZ" dirty="0"/>
              <a:t>větší množinu znaků v hesle použijeme, tím je složitější heslo prolomit.</a:t>
            </a:r>
          </a:p>
          <a:p>
            <a:r>
              <a:rPr lang="cs-CZ" dirty="0"/>
              <a:t>K dispozicí máme 10 číslic, 26 základních písmen </a:t>
            </a:r>
            <a:r>
              <a:rPr lang="cs-CZ" dirty="0" smtClean="0"/>
              <a:t>abecedy, </a:t>
            </a:r>
            <a:r>
              <a:rPr lang="cs-CZ" dirty="0"/>
              <a:t>které můžeme zdvojnásobit použitím velkých a malých písmen, dále můžeme přidat znaky s diakritikou a nakonec i interpunkční </a:t>
            </a:r>
            <a:r>
              <a:rPr lang="cs-CZ" dirty="0" smtClean="0"/>
              <a:t>znaménka </a:t>
            </a:r>
            <a:r>
              <a:rPr lang="cs-CZ" dirty="0"/>
              <a:t>a spoustu speciálních </a:t>
            </a:r>
            <a:r>
              <a:rPr lang="cs-CZ" dirty="0" smtClean="0"/>
              <a:t>znaků.</a:t>
            </a:r>
          </a:p>
          <a:p>
            <a:r>
              <a:rPr lang="cs-CZ" dirty="0" smtClean="0"/>
              <a:t>Dohromady </a:t>
            </a:r>
            <a:r>
              <a:rPr lang="cs-CZ" dirty="0"/>
              <a:t>tedy máme k dispozici přes 80 znaků relativně snadno použitelných na běžné klávesnici.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7296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u="sng" dirty="0" smtClean="0"/>
              <a:t>VIDEA</a:t>
            </a:r>
            <a:endParaRPr lang="cs-CZ" b="1" i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www.youtube.com/watch?v=ro4oypD3qaA</a:t>
            </a:r>
            <a:r>
              <a:rPr lang="cs-CZ" dirty="0" smtClean="0"/>
              <a:t> počítačové viry</a:t>
            </a:r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www.youtube.com/watch?v=WOvTxMx0O8Y</a:t>
            </a:r>
            <a:r>
              <a:rPr lang="cs-CZ" dirty="0" smtClean="0"/>
              <a:t> bezpečná hesla</a:t>
            </a:r>
          </a:p>
          <a:p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www.youtube.com/watch?v=ZgpcpkXnDKg</a:t>
            </a:r>
            <a:r>
              <a:rPr lang="cs-CZ" dirty="0" smtClean="0"/>
              <a:t> kyberšikana</a:t>
            </a:r>
          </a:p>
          <a:p>
            <a:r>
              <a:rPr lang="cs-CZ" dirty="0">
                <a:hlinkClick r:id="rId5"/>
              </a:rPr>
              <a:t>https://</a:t>
            </a:r>
            <a:r>
              <a:rPr lang="cs-CZ" dirty="0" smtClean="0">
                <a:hlinkClick r:id="rId5"/>
              </a:rPr>
              <a:t>www.youtube.com/watch?v=8u5GxOK6Fr0</a:t>
            </a:r>
            <a:r>
              <a:rPr lang="cs-CZ" dirty="0" smtClean="0"/>
              <a:t> soukromí na sociální síti </a:t>
            </a:r>
          </a:p>
          <a:p>
            <a:r>
              <a:rPr lang="cs-CZ" dirty="0">
                <a:hlinkClick r:id="rId6"/>
              </a:rPr>
              <a:t>https://</a:t>
            </a:r>
            <a:r>
              <a:rPr lang="cs-CZ" dirty="0" smtClean="0">
                <a:hlinkClick r:id="rId6"/>
              </a:rPr>
              <a:t>www.youtube.com/watch?v=W45DpyuQGyg</a:t>
            </a:r>
            <a:r>
              <a:rPr lang="cs-CZ" dirty="0" smtClean="0"/>
              <a:t> </a:t>
            </a:r>
            <a:r>
              <a:rPr lang="cs-CZ" dirty="0" err="1" smtClean="0"/>
              <a:t>webcam</a:t>
            </a:r>
            <a:r>
              <a:rPr lang="cs-CZ" dirty="0" smtClean="0"/>
              <a:t> </a:t>
            </a:r>
            <a:r>
              <a:rPr lang="cs-CZ" smtClean="0"/>
              <a:t>trolling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0249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194</TotalTime>
  <Words>300</Words>
  <Application>Microsoft Office PowerPoint</Application>
  <PresentationFormat>Předvádění na obrazovce (4:3)</PresentationFormat>
  <Paragraphs>87</Paragraphs>
  <Slides>13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Cesta</vt:lpstr>
      <vt:lpstr>Prezentace aplikace PowerPoint</vt:lpstr>
      <vt:lpstr>OBSAH</vt:lpstr>
      <vt:lpstr>O nás</vt:lpstr>
      <vt:lpstr>Co je to web rangers?</vt:lpstr>
      <vt:lpstr>Bezpečnost na internetu</vt:lpstr>
      <vt:lpstr>Nebezpečí hackingu a spywaru</vt:lpstr>
      <vt:lpstr>Jak se chránit</vt:lpstr>
      <vt:lpstr>BEZPEČNÉ HESLO</vt:lpstr>
      <vt:lpstr>VIDEA</vt:lpstr>
      <vt:lpstr>Další užitečné zdroje:</vt:lpstr>
      <vt:lpstr>SHRNUTÍ</vt:lpstr>
      <vt:lpstr>ODKAZY</vt:lpstr>
      <vt:lpstr>    konec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RANGERS</dc:title>
  <dc:creator>Dominik Bartoš</dc:creator>
  <cp:lastModifiedBy>Dominik Bartoš</cp:lastModifiedBy>
  <cp:revision>19</cp:revision>
  <dcterms:created xsi:type="dcterms:W3CDTF">2016-01-16T19:47:28Z</dcterms:created>
  <dcterms:modified xsi:type="dcterms:W3CDTF">2016-01-21T20:58:08Z</dcterms:modified>
</cp:coreProperties>
</file>